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BC14"/>
    <a:srgbClr val="33CC33"/>
    <a:srgbClr val="CC0099"/>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85" d="100"/>
          <a:sy n="85" d="100"/>
        </p:scale>
        <p:origin x="9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25AF454F-07A4-432A-9489-115C70E0AB13}" type="datetimeFigureOut">
              <a:rPr lang="es-ES" smtClean="0"/>
              <a:t>12/01/2022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269AF1D-D8C0-4925-9434-80D3675D13F5}" type="slidenum">
              <a:rPr lang="es-ES" smtClean="0"/>
              <a:t>‹Nº›</a:t>
            </a:fld>
            <a:endParaRPr lang="es-ES"/>
          </a:p>
        </p:txBody>
      </p:sp>
    </p:spTree>
    <p:extLst>
      <p:ext uri="{BB962C8B-B14F-4D97-AF65-F5344CB8AC3E}">
        <p14:creationId xmlns:p14="http://schemas.microsoft.com/office/powerpoint/2010/main" val="2281592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25AF454F-07A4-432A-9489-115C70E0AB13}" type="datetimeFigureOut">
              <a:rPr lang="es-ES" smtClean="0"/>
              <a:t>12/01/2022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269AF1D-D8C0-4925-9434-80D3675D13F5}" type="slidenum">
              <a:rPr lang="es-ES" smtClean="0"/>
              <a:t>‹Nº›</a:t>
            </a:fld>
            <a:endParaRPr lang="es-ES"/>
          </a:p>
        </p:txBody>
      </p:sp>
    </p:spTree>
    <p:extLst>
      <p:ext uri="{BB962C8B-B14F-4D97-AF65-F5344CB8AC3E}">
        <p14:creationId xmlns:p14="http://schemas.microsoft.com/office/powerpoint/2010/main" val="2874739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25AF454F-07A4-432A-9489-115C70E0AB13}" type="datetimeFigureOut">
              <a:rPr lang="es-ES" smtClean="0"/>
              <a:t>12/01/2022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269AF1D-D8C0-4925-9434-80D3675D13F5}" type="slidenum">
              <a:rPr lang="es-ES" smtClean="0"/>
              <a:t>‹Nº›</a:t>
            </a:fld>
            <a:endParaRPr lang="es-ES"/>
          </a:p>
        </p:txBody>
      </p:sp>
    </p:spTree>
    <p:extLst>
      <p:ext uri="{BB962C8B-B14F-4D97-AF65-F5344CB8AC3E}">
        <p14:creationId xmlns:p14="http://schemas.microsoft.com/office/powerpoint/2010/main" val="3307515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25AF454F-07A4-432A-9489-115C70E0AB13}" type="datetimeFigureOut">
              <a:rPr lang="es-ES" smtClean="0"/>
              <a:t>12/01/2022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269AF1D-D8C0-4925-9434-80D3675D13F5}" type="slidenum">
              <a:rPr lang="es-ES" smtClean="0"/>
              <a:t>‹Nº›</a:t>
            </a:fld>
            <a:endParaRPr lang="es-ES"/>
          </a:p>
        </p:txBody>
      </p:sp>
    </p:spTree>
    <p:extLst>
      <p:ext uri="{BB962C8B-B14F-4D97-AF65-F5344CB8AC3E}">
        <p14:creationId xmlns:p14="http://schemas.microsoft.com/office/powerpoint/2010/main" val="1586094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25AF454F-07A4-432A-9489-115C70E0AB13}" type="datetimeFigureOut">
              <a:rPr lang="es-ES" smtClean="0"/>
              <a:t>12/01/2022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1269AF1D-D8C0-4925-9434-80D3675D13F5}" type="slidenum">
              <a:rPr lang="es-ES" smtClean="0"/>
              <a:t>‹Nº›</a:t>
            </a:fld>
            <a:endParaRPr lang="es-ES"/>
          </a:p>
        </p:txBody>
      </p:sp>
    </p:spTree>
    <p:extLst>
      <p:ext uri="{BB962C8B-B14F-4D97-AF65-F5344CB8AC3E}">
        <p14:creationId xmlns:p14="http://schemas.microsoft.com/office/powerpoint/2010/main" val="353114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25AF454F-07A4-432A-9489-115C70E0AB13}" type="datetimeFigureOut">
              <a:rPr lang="es-ES" smtClean="0"/>
              <a:t>12/01/2022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1269AF1D-D8C0-4925-9434-80D3675D13F5}" type="slidenum">
              <a:rPr lang="es-ES" smtClean="0"/>
              <a:t>‹Nº›</a:t>
            </a:fld>
            <a:endParaRPr lang="es-ES"/>
          </a:p>
        </p:txBody>
      </p:sp>
    </p:spTree>
    <p:extLst>
      <p:ext uri="{BB962C8B-B14F-4D97-AF65-F5344CB8AC3E}">
        <p14:creationId xmlns:p14="http://schemas.microsoft.com/office/powerpoint/2010/main" val="3114038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25AF454F-07A4-432A-9489-115C70E0AB13}" type="datetimeFigureOut">
              <a:rPr lang="es-ES" smtClean="0"/>
              <a:t>12/01/2022</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1269AF1D-D8C0-4925-9434-80D3675D13F5}" type="slidenum">
              <a:rPr lang="es-ES" smtClean="0"/>
              <a:t>‹Nº›</a:t>
            </a:fld>
            <a:endParaRPr lang="es-ES"/>
          </a:p>
        </p:txBody>
      </p:sp>
    </p:spTree>
    <p:extLst>
      <p:ext uri="{BB962C8B-B14F-4D97-AF65-F5344CB8AC3E}">
        <p14:creationId xmlns:p14="http://schemas.microsoft.com/office/powerpoint/2010/main" val="1379445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25AF454F-07A4-432A-9489-115C70E0AB13}" type="datetimeFigureOut">
              <a:rPr lang="es-ES" smtClean="0"/>
              <a:t>12/01/2022</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1269AF1D-D8C0-4925-9434-80D3675D13F5}" type="slidenum">
              <a:rPr lang="es-ES" smtClean="0"/>
              <a:t>‹Nº›</a:t>
            </a:fld>
            <a:endParaRPr lang="es-ES"/>
          </a:p>
        </p:txBody>
      </p:sp>
    </p:spTree>
    <p:extLst>
      <p:ext uri="{BB962C8B-B14F-4D97-AF65-F5344CB8AC3E}">
        <p14:creationId xmlns:p14="http://schemas.microsoft.com/office/powerpoint/2010/main" val="629500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5AF454F-07A4-432A-9489-115C70E0AB13}" type="datetimeFigureOut">
              <a:rPr lang="es-ES" smtClean="0"/>
              <a:t>12/01/2022</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1269AF1D-D8C0-4925-9434-80D3675D13F5}" type="slidenum">
              <a:rPr lang="es-ES" smtClean="0"/>
              <a:t>‹Nº›</a:t>
            </a:fld>
            <a:endParaRPr lang="es-ES"/>
          </a:p>
        </p:txBody>
      </p:sp>
    </p:spTree>
    <p:extLst>
      <p:ext uri="{BB962C8B-B14F-4D97-AF65-F5344CB8AC3E}">
        <p14:creationId xmlns:p14="http://schemas.microsoft.com/office/powerpoint/2010/main" val="4151741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25AF454F-07A4-432A-9489-115C70E0AB13}" type="datetimeFigureOut">
              <a:rPr lang="es-ES" smtClean="0"/>
              <a:t>12/01/2022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1269AF1D-D8C0-4925-9434-80D3675D13F5}" type="slidenum">
              <a:rPr lang="es-ES" smtClean="0"/>
              <a:t>‹Nº›</a:t>
            </a:fld>
            <a:endParaRPr lang="es-ES"/>
          </a:p>
        </p:txBody>
      </p:sp>
    </p:spTree>
    <p:extLst>
      <p:ext uri="{BB962C8B-B14F-4D97-AF65-F5344CB8AC3E}">
        <p14:creationId xmlns:p14="http://schemas.microsoft.com/office/powerpoint/2010/main" val="3693122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25AF454F-07A4-432A-9489-115C70E0AB13}" type="datetimeFigureOut">
              <a:rPr lang="es-ES" smtClean="0"/>
              <a:t>12/01/2022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1269AF1D-D8C0-4925-9434-80D3675D13F5}" type="slidenum">
              <a:rPr lang="es-ES" smtClean="0"/>
              <a:t>‹Nº›</a:t>
            </a:fld>
            <a:endParaRPr lang="es-ES"/>
          </a:p>
        </p:txBody>
      </p:sp>
    </p:spTree>
    <p:extLst>
      <p:ext uri="{BB962C8B-B14F-4D97-AF65-F5344CB8AC3E}">
        <p14:creationId xmlns:p14="http://schemas.microsoft.com/office/powerpoint/2010/main" val="2401252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AF454F-07A4-432A-9489-115C70E0AB13}" type="datetimeFigureOut">
              <a:rPr lang="es-ES" smtClean="0"/>
              <a:t>12/01/2022</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69AF1D-D8C0-4925-9434-80D3675D13F5}" type="slidenum">
              <a:rPr lang="es-ES" smtClean="0"/>
              <a:t>‹Nº›</a:t>
            </a:fld>
            <a:endParaRPr lang="es-ES"/>
          </a:p>
        </p:txBody>
      </p:sp>
    </p:spTree>
    <p:extLst>
      <p:ext uri="{BB962C8B-B14F-4D97-AF65-F5344CB8AC3E}">
        <p14:creationId xmlns:p14="http://schemas.microsoft.com/office/powerpoint/2010/main" val="933415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5.jp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543300" y="445771"/>
            <a:ext cx="9338310" cy="3600450"/>
          </a:xfrm>
        </p:spPr>
        <p:txBody>
          <a:bodyPr>
            <a:normAutofit fontScale="90000"/>
          </a:bodyPr>
          <a:lstStyle/>
          <a:p>
            <a:r>
              <a:rPr lang="es-ES" sz="6600" dirty="0" smtClean="0">
                <a:solidFill>
                  <a:srgbClr val="FF66CC"/>
                </a:solidFill>
                <a:latin typeface="Fugaz One" pitchFamily="2" charset="0"/>
              </a:rPr>
              <a:t/>
            </a:r>
            <a:br>
              <a:rPr lang="es-ES" sz="6600" dirty="0" smtClean="0">
                <a:solidFill>
                  <a:srgbClr val="FF66CC"/>
                </a:solidFill>
                <a:latin typeface="Fugaz One" pitchFamily="2" charset="0"/>
              </a:rPr>
            </a:br>
            <a:r>
              <a:rPr lang="es-ES" sz="8900" dirty="0">
                <a:solidFill>
                  <a:srgbClr val="FF66CC"/>
                </a:solidFill>
                <a:latin typeface="Fugaz One" pitchFamily="2" charset="0"/>
              </a:rPr>
              <a:t>7</a:t>
            </a:r>
            <a:r>
              <a:rPr lang="es-ES" sz="8900" dirty="0" smtClean="0">
                <a:solidFill>
                  <a:srgbClr val="FF66CC"/>
                </a:solidFill>
                <a:latin typeface="Fugaz One" pitchFamily="2" charset="0"/>
              </a:rPr>
              <a:t/>
            </a:r>
            <a:br>
              <a:rPr lang="es-ES" sz="8900" dirty="0" smtClean="0">
                <a:solidFill>
                  <a:srgbClr val="FF66CC"/>
                </a:solidFill>
                <a:latin typeface="Fugaz One" pitchFamily="2" charset="0"/>
              </a:rPr>
            </a:br>
            <a:r>
              <a:rPr lang="es-ES" sz="8900" dirty="0" smtClean="0">
                <a:solidFill>
                  <a:srgbClr val="FF66CC"/>
                </a:solidFill>
                <a:latin typeface="Fugaz One" pitchFamily="2" charset="0"/>
              </a:rPr>
              <a:t>Días Liberando Emociones</a:t>
            </a:r>
            <a:endParaRPr lang="es-ES" sz="8900" dirty="0">
              <a:solidFill>
                <a:srgbClr val="FF66CC"/>
              </a:solidFill>
              <a:latin typeface="Fugaz One" pitchFamily="2" charset="0"/>
            </a:endParaRPr>
          </a:p>
        </p:txBody>
      </p:sp>
      <p:pic>
        <p:nvPicPr>
          <p:cNvPr id="4" name="Imagen 3"/>
          <p:cNvPicPr>
            <a:picLocks noChangeAspect="1"/>
          </p:cNvPicPr>
          <p:nvPr/>
        </p:nvPicPr>
        <p:blipFill>
          <a:blip r:embed="rId2"/>
          <a:stretch>
            <a:fillRect/>
          </a:stretch>
        </p:blipFill>
        <p:spPr>
          <a:xfrm>
            <a:off x="0" y="0"/>
            <a:ext cx="4110540" cy="2677406"/>
          </a:xfrm>
          <a:prstGeom prst="rect">
            <a:avLst/>
          </a:prstGeom>
        </p:spPr>
      </p:pic>
      <p:pic>
        <p:nvPicPr>
          <p:cNvPr id="5" name="Imagen 4"/>
          <p:cNvPicPr>
            <a:picLocks noChangeAspect="1"/>
          </p:cNvPicPr>
          <p:nvPr/>
        </p:nvPicPr>
        <p:blipFill>
          <a:blip r:embed="rId3"/>
          <a:stretch>
            <a:fillRect/>
          </a:stretch>
        </p:blipFill>
        <p:spPr>
          <a:xfrm>
            <a:off x="8590845" y="4445226"/>
            <a:ext cx="3601155" cy="2412774"/>
          </a:xfrm>
          <a:prstGeom prst="rect">
            <a:avLst/>
          </a:prstGeom>
        </p:spPr>
      </p:pic>
      <p:pic>
        <p:nvPicPr>
          <p:cNvPr id="6" name="Imagen 5"/>
          <p:cNvPicPr>
            <a:picLocks noChangeAspect="1"/>
          </p:cNvPicPr>
          <p:nvPr/>
        </p:nvPicPr>
        <p:blipFill>
          <a:blip r:embed="rId4"/>
          <a:stretch>
            <a:fillRect/>
          </a:stretch>
        </p:blipFill>
        <p:spPr>
          <a:xfrm>
            <a:off x="0" y="4445226"/>
            <a:ext cx="4857750" cy="2412774"/>
          </a:xfrm>
          <a:prstGeom prst="rect">
            <a:avLst/>
          </a:prstGeom>
        </p:spPr>
      </p:pic>
    </p:spTree>
    <p:extLst>
      <p:ext uri="{BB962C8B-B14F-4D97-AF65-F5344CB8AC3E}">
        <p14:creationId xmlns:p14="http://schemas.microsoft.com/office/powerpoint/2010/main" val="5032841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
            <a:ext cx="10515600" cy="1151466"/>
          </a:xfrm>
        </p:spPr>
        <p:txBody>
          <a:bodyPr>
            <a:normAutofit/>
          </a:bodyPr>
          <a:lstStyle/>
          <a:p>
            <a:r>
              <a:rPr lang="es-ES" sz="5400" dirty="0" smtClean="0">
                <a:latin typeface="Arial Black" panose="020B0A04020102020204" pitchFamily="34" charset="0"/>
              </a:rPr>
              <a:t>               </a:t>
            </a:r>
            <a:r>
              <a:rPr lang="es-ES" sz="4800" dirty="0" smtClean="0">
                <a:solidFill>
                  <a:srgbClr val="00B0F0"/>
                </a:solidFill>
                <a:latin typeface="Arial Black" panose="020B0A04020102020204" pitchFamily="34" charset="0"/>
              </a:rPr>
              <a:t>Día 4</a:t>
            </a:r>
            <a:endParaRPr lang="es-ES" sz="4800" dirty="0">
              <a:solidFill>
                <a:srgbClr val="00B0F0"/>
              </a:solidFill>
              <a:latin typeface="Arial Black" panose="020B0A04020102020204" pitchFamily="34" charset="0"/>
            </a:endParaRPr>
          </a:p>
        </p:txBody>
      </p:sp>
      <p:sp>
        <p:nvSpPr>
          <p:cNvPr id="3" name="Marcador de contenido 2"/>
          <p:cNvSpPr>
            <a:spLocks noGrp="1"/>
          </p:cNvSpPr>
          <p:nvPr>
            <p:ph idx="1"/>
          </p:nvPr>
        </p:nvSpPr>
        <p:spPr>
          <a:xfrm>
            <a:off x="146756" y="1151468"/>
            <a:ext cx="11774311" cy="5025496"/>
          </a:xfrm>
        </p:spPr>
        <p:txBody>
          <a:bodyPr/>
          <a:lstStyle/>
          <a:p>
            <a:pPr marL="0" indent="0">
              <a:buNone/>
            </a:pPr>
            <a:r>
              <a:rPr lang="es-ES" dirty="0" smtClean="0"/>
              <a:t>En este cuarto día nos liberaremos de todas las tensiones y preocupaciones acumuladas con movimiento.</a:t>
            </a:r>
          </a:p>
          <a:p>
            <a:pPr marL="0" indent="0">
              <a:buNone/>
            </a:pPr>
            <a:r>
              <a:rPr lang="es-ES" dirty="0" smtClean="0"/>
              <a:t>Escucha esta música, muévete… sacúdete… sacando fuera todo aquello que no te sirva para así poder dar espacio a energías renovadoras en tu cuerpo.</a:t>
            </a:r>
          </a:p>
          <a:p>
            <a:pPr marL="0" indent="0">
              <a:buNone/>
            </a:pPr>
            <a:r>
              <a:rPr lang="es-ES" dirty="0" smtClean="0"/>
              <a:t>Imagina como con los movimientos que vas realizando te vas liberando de esas tensiones, dolores, preocupaciones…</a:t>
            </a:r>
            <a:endParaRPr lang="es-ES" dirty="0"/>
          </a:p>
          <a:p>
            <a:pPr marL="0" indent="0">
              <a:buNone/>
            </a:pPr>
            <a:endParaRPr lang="es-ES" dirty="0" smtClean="0"/>
          </a:p>
          <a:p>
            <a:pPr marL="0" indent="0">
              <a:buNone/>
            </a:pPr>
            <a:endParaRPr lang="es-ES" dirty="0"/>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6444" y="4122207"/>
            <a:ext cx="6062133" cy="2735793"/>
          </a:xfrm>
          <a:prstGeom prst="rect">
            <a:avLst/>
          </a:prstGeom>
        </p:spPr>
      </p:pic>
      <p:pic>
        <p:nvPicPr>
          <p:cNvPr id="5" name="9) Danza de liberació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2644" y="4122207"/>
            <a:ext cx="609600" cy="609600"/>
          </a:xfrm>
          <a:prstGeom prst="rect">
            <a:avLst/>
          </a:prstGeom>
        </p:spPr>
      </p:pic>
    </p:spTree>
    <p:extLst>
      <p:ext uri="{BB962C8B-B14F-4D97-AF65-F5344CB8AC3E}">
        <p14:creationId xmlns:p14="http://schemas.microsoft.com/office/powerpoint/2010/main" val="746769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1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955822" y="214487"/>
            <a:ext cx="1659466" cy="2492990"/>
          </a:xfrm>
          <a:prstGeom prst="rect">
            <a:avLst/>
          </a:prstGeom>
          <a:noFill/>
        </p:spPr>
        <p:txBody>
          <a:bodyPr wrap="square" rtlCol="0">
            <a:spAutoFit/>
          </a:bodyPr>
          <a:lstStyle/>
          <a:p>
            <a:r>
              <a:rPr lang="es-ES" sz="4800" b="1" dirty="0" smtClean="0">
                <a:solidFill>
                  <a:schemeClr val="accent4"/>
                </a:solidFill>
              </a:rPr>
              <a:t>Día 5</a:t>
            </a:r>
          </a:p>
          <a:p>
            <a:endParaRPr lang="es-ES" sz="3600" b="1" dirty="0">
              <a:solidFill>
                <a:srgbClr val="FF66CC"/>
              </a:solidFill>
            </a:endParaRPr>
          </a:p>
          <a:p>
            <a:endParaRPr lang="es-ES" sz="3600" b="1" dirty="0" smtClean="0">
              <a:solidFill>
                <a:srgbClr val="FF66CC"/>
              </a:solidFill>
            </a:endParaRPr>
          </a:p>
          <a:p>
            <a:endParaRPr lang="es-ES" sz="3600" b="1" dirty="0">
              <a:solidFill>
                <a:srgbClr val="FF66CC"/>
              </a:solidFill>
            </a:endParaRPr>
          </a:p>
        </p:txBody>
      </p:sp>
      <p:sp>
        <p:nvSpPr>
          <p:cNvPr id="4" name="CuadroTexto 3"/>
          <p:cNvSpPr txBox="1"/>
          <p:nvPr/>
        </p:nvSpPr>
        <p:spPr>
          <a:xfrm>
            <a:off x="194310" y="1045483"/>
            <a:ext cx="11761469" cy="3970318"/>
          </a:xfrm>
          <a:prstGeom prst="rect">
            <a:avLst/>
          </a:prstGeom>
          <a:noFill/>
        </p:spPr>
        <p:txBody>
          <a:bodyPr wrap="square" rtlCol="0">
            <a:spAutoFit/>
          </a:bodyPr>
          <a:lstStyle/>
          <a:p>
            <a:r>
              <a:rPr lang="es-ES" sz="2800" dirty="0" smtClean="0"/>
              <a:t>Nuestro quinto día consiste en conectar con la </a:t>
            </a:r>
            <a:r>
              <a:rPr lang="es-ES" sz="2800" b="1" dirty="0">
                <a:solidFill>
                  <a:srgbClr val="FFC000"/>
                </a:solidFill>
              </a:rPr>
              <a:t>A</a:t>
            </a:r>
            <a:r>
              <a:rPr lang="es-ES" sz="2800" b="1" dirty="0" smtClean="0">
                <a:solidFill>
                  <a:srgbClr val="FFC000"/>
                </a:solidFill>
              </a:rPr>
              <a:t>legría</a:t>
            </a:r>
            <a:r>
              <a:rPr lang="es-ES" sz="2800" dirty="0" smtClean="0"/>
              <a:t>… </a:t>
            </a:r>
          </a:p>
          <a:p>
            <a:r>
              <a:rPr lang="es-ES" sz="2800" dirty="0" smtClean="0"/>
              <a:t>Cierra los ojos y recuerda algún suceso bonito que te haya pasado y te trae muy buenos recuerdos. Trae a tu mente todos los detalles… dónde estás, los colores que ves, con quién estás, qué estás haciendo, qué sensaciones te produce estar allí, revívelo con cada detalle como si fuera que te encuentras allí en este mismo momento y Sonríe… puedes tomarte todo el tiempo que quieras para estar aquí… y cuando quieras volver… respira profundamente varias veces y abre los ojos muy lentamente…</a:t>
            </a:r>
          </a:p>
          <a:p>
            <a:endParaRPr lang="es-ES" sz="2800"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300" y="4366260"/>
            <a:ext cx="4457700" cy="2491740"/>
          </a:xfrm>
          <a:prstGeom prst="rect">
            <a:avLst/>
          </a:prstGeom>
        </p:spPr>
      </p:pic>
    </p:spTree>
    <p:extLst>
      <p:ext uri="{BB962C8B-B14F-4D97-AF65-F5344CB8AC3E}">
        <p14:creationId xmlns:p14="http://schemas.microsoft.com/office/powerpoint/2010/main" val="33764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842933" y="146755"/>
            <a:ext cx="1370888" cy="769441"/>
          </a:xfrm>
          <a:prstGeom prst="rect">
            <a:avLst/>
          </a:prstGeom>
          <a:noFill/>
        </p:spPr>
        <p:txBody>
          <a:bodyPr wrap="none" rtlCol="0">
            <a:spAutoFit/>
          </a:bodyPr>
          <a:lstStyle/>
          <a:p>
            <a:r>
              <a:rPr lang="es-ES" sz="4400" b="1" dirty="0" smtClean="0">
                <a:solidFill>
                  <a:srgbClr val="CC0099"/>
                </a:solidFill>
              </a:rPr>
              <a:t>Día 6</a:t>
            </a:r>
            <a:endParaRPr lang="es-ES" sz="4400" b="1" dirty="0">
              <a:solidFill>
                <a:srgbClr val="CC0099"/>
              </a:solidFill>
            </a:endParaRPr>
          </a:p>
        </p:txBody>
      </p:sp>
      <p:sp>
        <p:nvSpPr>
          <p:cNvPr id="3" name="CuadroTexto 2"/>
          <p:cNvSpPr txBox="1"/>
          <p:nvPr/>
        </p:nvSpPr>
        <p:spPr>
          <a:xfrm>
            <a:off x="372535" y="916196"/>
            <a:ext cx="11594676" cy="5262979"/>
          </a:xfrm>
          <a:prstGeom prst="rect">
            <a:avLst/>
          </a:prstGeom>
          <a:noFill/>
        </p:spPr>
        <p:txBody>
          <a:bodyPr wrap="square" rtlCol="0">
            <a:spAutoFit/>
          </a:bodyPr>
          <a:lstStyle/>
          <a:p>
            <a:r>
              <a:rPr lang="es-ES" sz="2800" dirty="0" smtClean="0"/>
              <a:t>En nuestro día seis vamos a dibujar una emoción…</a:t>
            </a:r>
          </a:p>
          <a:p>
            <a:r>
              <a:rPr lang="es-ES" sz="2800" dirty="0" smtClean="0"/>
              <a:t>Para comenzar vas a preparar colores, ya </a:t>
            </a:r>
            <a:r>
              <a:rPr lang="es-ES" sz="2800" dirty="0" smtClean="0"/>
              <a:t>sean </a:t>
            </a:r>
            <a:r>
              <a:rPr lang="es-ES" sz="2800" dirty="0" smtClean="0"/>
              <a:t>en lápices, ceras, crayolas, rotuladores… todo lo que puedas utilizar para esta actividad.</a:t>
            </a:r>
          </a:p>
          <a:p>
            <a:r>
              <a:rPr lang="es-ES" sz="2800" dirty="0" smtClean="0"/>
              <a:t>Lo siguiente que necesitarás será un pañuelo para taparte los ojos…  </a:t>
            </a:r>
          </a:p>
          <a:p>
            <a:r>
              <a:rPr lang="es-ES" sz="2800" dirty="0" smtClean="0"/>
              <a:t>Cuando lo tengas todo listo, pondrás esta música que te adjunto aquí, te taparás los ojos y te dejarás llevar por la música para realizar tu dibujo…puedes ir tomando el color que quieras, es libre…</a:t>
            </a:r>
          </a:p>
          <a:p>
            <a:r>
              <a:rPr lang="es-ES" sz="2800" dirty="0" smtClean="0"/>
              <a:t>Déjate llevar por tu cuerpo, deja que te lleve a donde quiera ir sin que intervenga tanto tu mente. Intenta no pensar en algo específico para dibujar, sino más bien déjate llevar, </a:t>
            </a:r>
            <a:r>
              <a:rPr lang="es-ES" sz="2800" dirty="0" smtClean="0"/>
              <a:t>recuerda, aquí </a:t>
            </a:r>
            <a:r>
              <a:rPr lang="es-ES" sz="2800" dirty="0" smtClean="0"/>
              <a:t>no hay nada malo ni bueno… simplemente Siéntelo….</a:t>
            </a:r>
          </a:p>
          <a:p>
            <a:r>
              <a:rPr lang="es-ES" sz="2800" dirty="0" smtClean="0"/>
              <a:t>Recuerda registrar todo lo vas sintiendo.     </a:t>
            </a:r>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2844" y="5317067"/>
            <a:ext cx="1569156" cy="1540933"/>
          </a:xfrm>
          <a:prstGeom prst="rect">
            <a:avLst/>
          </a:prstGeom>
        </p:spPr>
      </p:pic>
      <p:pic>
        <p:nvPicPr>
          <p:cNvPr id="6" name="Dibujar una emoció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9463" y="5467842"/>
            <a:ext cx="609600" cy="609600"/>
          </a:xfrm>
          <a:prstGeom prst="rect">
            <a:avLst/>
          </a:prstGeom>
        </p:spPr>
      </p:pic>
    </p:spTree>
    <p:extLst>
      <p:ext uri="{BB962C8B-B14F-4D97-AF65-F5344CB8AC3E}">
        <p14:creationId xmlns:p14="http://schemas.microsoft.com/office/powerpoint/2010/main" val="26759622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07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258507" y="100331"/>
            <a:ext cx="1370888" cy="769441"/>
          </a:xfrm>
          <a:prstGeom prst="rect">
            <a:avLst/>
          </a:prstGeom>
          <a:noFill/>
        </p:spPr>
        <p:txBody>
          <a:bodyPr wrap="none" rtlCol="0">
            <a:spAutoFit/>
          </a:bodyPr>
          <a:lstStyle/>
          <a:p>
            <a:r>
              <a:rPr lang="es-ES" sz="4400" b="1" dirty="0" smtClean="0">
                <a:solidFill>
                  <a:srgbClr val="33CC33"/>
                </a:solidFill>
              </a:rPr>
              <a:t>Día 7</a:t>
            </a:r>
            <a:endParaRPr lang="es-ES" sz="4400" b="1" dirty="0">
              <a:solidFill>
                <a:srgbClr val="33CC33"/>
              </a:solidFill>
            </a:endParaRPr>
          </a:p>
        </p:txBody>
      </p:sp>
      <p:sp>
        <p:nvSpPr>
          <p:cNvPr id="3" name="CuadroTexto 2"/>
          <p:cNvSpPr txBox="1"/>
          <p:nvPr/>
        </p:nvSpPr>
        <p:spPr>
          <a:xfrm>
            <a:off x="225777" y="869772"/>
            <a:ext cx="11810013" cy="6063198"/>
          </a:xfrm>
          <a:prstGeom prst="rect">
            <a:avLst/>
          </a:prstGeom>
          <a:noFill/>
        </p:spPr>
        <p:txBody>
          <a:bodyPr wrap="square" rtlCol="0">
            <a:spAutoFit/>
          </a:bodyPr>
          <a:lstStyle/>
          <a:p>
            <a:r>
              <a:rPr lang="es-ES" sz="3200" dirty="0" smtClean="0">
                <a:solidFill>
                  <a:srgbClr val="4CBC14"/>
                </a:solidFill>
              </a:rPr>
              <a:t>¡¡Felicitaciones!! Has llegado al final de nuestro recorrido…¿cómo te has sentido? ¿has podido sentir, aceptar y liberar tus emociones?</a:t>
            </a:r>
          </a:p>
          <a:p>
            <a:r>
              <a:rPr lang="es-ES" sz="3200" dirty="0" smtClean="0">
                <a:solidFill>
                  <a:srgbClr val="4CBC14"/>
                </a:solidFill>
              </a:rPr>
              <a:t>Todas estas herramientas te servirán para poder gestionarlas en tu día a </a:t>
            </a:r>
            <a:r>
              <a:rPr lang="es-ES" sz="3200" dirty="0" smtClean="0">
                <a:solidFill>
                  <a:srgbClr val="4CBC14"/>
                </a:solidFill>
              </a:rPr>
              <a:t>día…repítelas cuantas veces quieras.</a:t>
            </a:r>
            <a:endParaRPr lang="es-ES" sz="3200" dirty="0" smtClean="0">
              <a:solidFill>
                <a:srgbClr val="4CBC14"/>
              </a:solidFill>
            </a:endParaRPr>
          </a:p>
          <a:p>
            <a:r>
              <a:rPr lang="es-ES" sz="3200" dirty="0" smtClean="0">
                <a:solidFill>
                  <a:srgbClr val="4CBC14"/>
                </a:solidFill>
              </a:rPr>
              <a:t>Recuerda: tú llevas el timón del barco… Tú eres el/la capitán/a</a:t>
            </a:r>
          </a:p>
          <a:p>
            <a:r>
              <a:rPr lang="es-ES" sz="3200" dirty="0" smtClean="0">
                <a:solidFill>
                  <a:srgbClr val="4CBC14"/>
                </a:solidFill>
              </a:rPr>
              <a:t>Para acabar te comparto esta música, disfrútala y baila como si nadie te estuviera viendo!! </a:t>
            </a:r>
          </a:p>
          <a:p>
            <a:r>
              <a:rPr lang="es-ES" sz="3200" dirty="0" smtClean="0">
                <a:solidFill>
                  <a:srgbClr val="4CBC14"/>
                </a:solidFill>
              </a:rPr>
              <a:t>Muchas gracias por acompañarme en este recorrido </a:t>
            </a:r>
            <a:r>
              <a:rPr lang="es-ES" sz="3200" dirty="0" err="1" smtClean="0">
                <a:solidFill>
                  <a:srgbClr val="4CBC14"/>
                </a:solidFill>
              </a:rPr>
              <a:t>junt@s</a:t>
            </a:r>
            <a:r>
              <a:rPr lang="es-ES" sz="3200" dirty="0" smtClean="0">
                <a:solidFill>
                  <a:srgbClr val="4CBC14"/>
                </a:solidFill>
              </a:rPr>
              <a:t>.</a:t>
            </a:r>
            <a:endParaRPr lang="es-ES" sz="3200" dirty="0" smtClean="0">
              <a:solidFill>
                <a:srgbClr val="4CBC14"/>
              </a:solidFill>
            </a:endParaRPr>
          </a:p>
          <a:p>
            <a:r>
              <a:rPr lang="es-ES" sz="3200" dirty="0" smtClean="0">
                <a:solidFill>
                  <a:srgbClr val="4CBC14"/>
                </a:solidFill>
              </a:rPr>
              <a:t>¡¡Celebro tu vida</a:t>
            </a:r>
            <a:r>
              <a:rPr lang="es-ES" sz="3200" dirty="0" smtClean="0">
                <a:solidFill>
                  <a:srgbClr val="4CBC14"/>
                </a:solidFill>
              </a:rPr>
              <a:t>!!</a:t>
            </a:r>
          </a:p>
          <a:p>
            <a:endParaRPr lang="es-ES" sz="3200" dirty="0" smtClean="0">
              <a:solidFill>
                <a:srgbClr val="4CBC14"/>
              </a:solidFill>
            </a:endParaRPr>
          </a:p>
          <a:p>
            <a:r>
              <a:rPr lang="es-ES" sz="3200" dirty="0" smtClean="0">
                <a:solidFill>
                  <a:srgbClr val="4CBC14"/>
                </a:solidFill>
              </a:rPr>
              <a:t>Te amo</a:t>
            </a:r>
          </a:p>
          <a:p>
            <a:endParaRPr lang="es-ES" sz="3600" dirty="0"/>
          </a:p>
        </p:txBody>
      </p:sp>
      <p:pic>
        <p:nvPicPr>
          <p:cNvPr id="4" name="celebra-la-vida-axel-letra-e-imagen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01157" y="5568038"/>
            <a:ext cx="609600" cy="609600"/>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1920" y="5074920"/>
            <a:ext cx="3180079" cy="1783080"/>
          </a:xfrm>
          <a:prstGeom prst="rect">
            <a:avLst/>
          </a:prstGeom>
        </p:spPr>
      </p:pic>
    </p:spTree>
    <p:extLst>
      <p:ext uri="{BB962C8B-B14F-4D97-AF65-F5344CB8AC3E}">
        <p14:creationId xmlns:p14="http://schemas.microsoft.com/office/powerpoint/2010/main" val="10543692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0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6287910" cy="5994401"/>
          </a:xfrm>
          <a:prstGeom prst="rect">
            <a:avLst/>
          </a:prstGeom>
        </p:spPr>
      </p:pic>
      <p:sp>
        <p:nvSpPr>
          <p:cNvPr id="3" name="CuadroTexto 2"/>
          <p:cNvSpPr txBox="1"/>
          <p:nvPr/>
        </p:nvSpPr>
        <p:spPr>
          <a:xfrm>
            <a:off x="4875505" y="6095999"/>
            <a:ext cx="2632900" cy="369332"/>
          </a:xfrm>
          <a:prstGeom prst="rect">
            <a:avLst/>
          </a:prstGeom>
          <a:noFill/>
        </p:spPr>
        <p:txBody>
          <a:bodyPr wrap="none" rtlCol="0">
            <a:spAutoFit/>
          </a:bodyPr>
          <a:lstStyle/>
          <a:p>
            <a:r>
              <a:rPr lang="es-ES" dirty="0" smtClean="0"/>
              <a:t>www.lilycolmanlopez.com</a:t>
            </a:r>
            <a:endParaRPr lang="es-ES" dirty="0"/>
          </a:p>
        </p:txBody>
      </p:sp>
    </p:spTree>
    <p:extLst>
      <p:ext uri="{BB962C8B-B14F-4D97-AF65-F5344CB8AC3E}">
        <p14:creationId xmlns:p14="http://schemas.microsoft.com/office/powerpoint/2010/main" val="422551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25730" y="388620"/>
            <a:ext cx="12066270" cy="6080760"/>
          </a:xfrm>
        </p:spPr>
        <p:txBody>
          <a:bodyPr>
            <a:normAutofit fontScale="92500"/>
          </a:bodyPr>
          <a:lstStyle/>
          <a:p>
            <a:pPr marL="0" indent="0">
              <a:buNone/>
            </a:pPr>
            <a:r>
              <a:rPr lang="es-ES" dirty="0" smtClean="0">
                <a:solidFill>
                  <a:srgbClr val="0070C0"/>
                </a:solidFill>
              </a:rPr>
              <a:t>Este taller consiste en un recorrido de </a:t>
            </a:r>
            <a:r>
              <a:rPr lang="es-ES" dirty="0">
                <a:solidFill>
                  <a:srgbClr val="0070C0"/>
                </a:solidFill>
              </a:rPr>
              <a:t>7</a:t>
            </a:r>
            <a:r>
              <a:rPr lang="es-ES" dirty="0" smtClean="0">
                <a:solidFill>
                  <a:srgbClr val="0070C0"/>
                </a:solidFill>
              </a:rPr>
              <a:t> días de liberación emocional que muchas veces nos atrapa, no nos dejan salir del bucle de repetición, cuyos bloqueos nos hacen sentir que no nos vamos para ningún lado más que permanecer siempre en el mismo sitio.</a:t>
            </a:r>
            <a:endParaRPr lang="es-ES" dirty="0" smtClean="0"/>
          </a:p>
          <a:p>
            <a:pPr marL="0" indent="0">
              <a:buNone/>
            </a:pPr>
            <a:endParaRPr lang="es-ES" dirty="0" smtClean="0"/>
          </a:p>
          <a:p>
            <a:pPr marL="0" indent="0">
              <a:buNone/>
            </a:pPr>
            <a:r>
              <a:rPr lang="es-ES" dirty="0" smtClean="0">
                <a:solidFill>
                  <a:srgbClr val="00B050"/>
                </a:solidFill>
              </a:rPr>
              <a:t>¿Te sientes identificado/a con esto?</a:t>
            </a:r>
            <a:br>
              <a:rPr lang="es-ES" dirty="0" smtClean="0">
                <a:solidFill>
                  <a:srgbClr val="00B050"/>
                </a:solidFill>
              </a:rPr>
            </a:br>
            <a:r>
              <a:rPr lang="es-ES" dirty="0" smtClean="0"/>
              <a:t/>
            </a:r>
            <a:br>
              <a:rPr lang="es-ES" dirty="0" smtClean="0"/>
            </a:br>
            <a:r>
              <a:rPr lang="es-ES" dirty="0" smtClean="0">
                <a:solidFill>
                  <a:schemeClr val="accent2">
                    <a:lumMod val="75000"/>
                  </a:schemeClr>
                </a:solidFill>
              </a:rPr>
              <a:t>En el mismo realizaremos varios ejercicios, ya sean de escribir, dibujar, pintar, bailar, visualizar, meditar… </a:t>
            </a:r>
          </a:p>
          <a:p>
            <a:pPr marL="0" indent="0">
              <a:buNone/>
            </a:pPr>
            <a:endParaRPr lang="es-ES" dirty="0">
              <a:solidFill>
                <a:schemeClr val="accent2">
                  <a:lumMod val="75000"/>
                </a:schemeClr>
              </a:solidFill>
            </a:endParaRPr>
          </a:p>
          <a:p>
            <a:pPr marL="0" indent="0">
              <a:buNone/>
            </a:pPr>
            <a:r>
              <a:rPr lang="es-ES" dirty="0" smtClean="0">
                <a:solidFill>
                  <a:srgbClr val="7030A0"/>
                </a:solidFill>
              </a:rPr>
              <a:t>Por mi parte, yo te prometo que será una experiencia magnífica en donde harás un largo recorrido por cada emoción permitiéndola sentir, observándola, reconociéndola, aceptándola, ya que ella solo está allí para darte un gran Mensaje.</a:t>
            </a:r>
            <a:br>
              <a:rPr lang="es-ES" dirty="0" smtClean="0">
                <a:solidFill>
                  <a:srgbClr val="7030A0"/>
                </a:solidFill>
              </a:rPr>
            </a:br>
            <a:endParaRPr lang="es-ES" dirty="0" smtClean="0">
              <a:solidFill>
                <a:srgbClr val="7030A0"/>
              </a:solidFill>
            </a:endParaRPr>
          </a:p>
          <a:p>
            <a:pPr marL="0" indent="0">
              <a:buNone/>
            </a:pPr>
            <a:r>
              <a:rPr lang="es-ES" dirty="0" smtClean="0">
                <a:solidFill>
                  <a:srgbClr val="4CBC14"/>
                </a:solidFill>
              </a:rPr>
              <a:t>¿Te atreves a descubrir cuál es?</a:t>
            </a:r>
            <a:endParaRPr lang="es-ES" dirty="0">
              <a:solidFill>
                <a:srgbClr val="4CBC14"/>
              </a:solidFill>
            </a:endParaRPr>
          </a:p>
        </p:txBody>
      </p:sp>
    </p:spTree>
    <p:extLst>
      <p:ext uri="{BB962C8B-B14F-4D97-AF65-F5344CB8AC3E}">
        <p14:creationId xmlns:p14="http://schemas.microsoft.com/office/powerpoint/2010/main" val="3538981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217990" y="472440"/>
            <a:ext cx="10515600" cy="4698365"/>
          </a:xfrm>
        </p:spPr>
        <p:txBody>
          <a:bodyPr/>
          <a:lstStyle/>
          <a:p>
            <a:r>
              <a:rPr lang="es-ES" dirty="0"/>
              <a:t> </a:t>
            </a:r>
            <a:r>
              <a:rPr lang="es-ES" dirty="0" smtClean="0"/>
              <a:t>                </a:t>
            </a:r>
            <a:br>
              <a:rPr lang="es-ES" dirty="0" smtClean="0"/>
            </a:br>
            <a:r>
              <a:rPr lang="es-ES" dirty="0" smtClean="0"/>
              <a:t>     </a:t>
            </a:r>
            <a:r>
              <a:rPr lang="es-ES" sz="8000" b="1" dirty="0" smtClean="0">
                <a:solidFill>
                  <a:srgbClr val="7030A0"/>
                </a:solidFill>
              </a:rPr>
              <a:t>Comencemos…</a:t>
            </a:r>
            <a:endParaRPr lang="es-ES" sz="8000" b="1" dirty="0">
              <a:solidFill>
                <a:srgbClr val="7030A0"/>
              </a:solidFill>
            </a:endParaRPr>
          </a:p>
        </p:txBody>
      </p:sp>
      <p:pic>
        <p:nvPicPr>
          <p:cNvPr id="2" name="Imagen 1"/>
          <p:cNvPicPr>
            <a:picLocks noChangeAspect="1"/>
          </p:cNvPicPr>
          <p:nvPr/>
        </p:nvPicPr>
        <p:blipFill>
          <a:blip r:embed="rId2"/>
          <a:stretch>
            <a:fillRect/>
          </a:stretch>
        </p:blipFill>
        <p:spPr>
          <a:xfrm>
            <a:off x="7360920" y="3623311"/>
            <a:ext cx="4831080" cy="3234690"/>
          </a:xfrm>
          <a:prstGeom prst="rect">
            <a:avLst/>
          </a:prstGeom>
        </p:spPr>
      </p:pic>
    </p:spTree>
    <p:extLst>
      <p:ext uri="{BB962C8B-B14F-4D97-AF65-F5344CB8AC3E}">
        <p14:creationId xmlns:p14="http://schemas.microsoft.com/office/powerpoint/2010/main" val="21728070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890" y="2912533"/>
            <a:ext cx="8026399" cy="3059289"/>
          </a:xfrm>
        </p:spPr>
        <p:txBody>
          <a:bodyPr>
            <a:normAutofit fontScale="90000"/>
          </a:bodyPr>
          <a:lstStyle/>
          <a:p>
            <a:r>
              <a:rPr lang="es-ES" b="1" dirty="0" smtClean="0">
                <a:solidFill>
                  <a:srgbClr val="C00000"/>
                </a:solidFill>
              </a:rPr>
              <a:t>Pero… ¿Qué son las emociones?</a:t>
            </a:r>
            <a:br>
              <a:rPr lang="es-ES" b="1" dirty="0" smtClean="0">
                <a:solidFill>
                  <a:srgbClr val="C00000"/>
                </a:solidFill>
              </a:rPr>
            </a:br>
            <a:r>
              <a:rPr lang="es-ES" b="1" dirty="0" smtClean="0">
                <a:solidFill>
                  <a:srgbClr val="C00000"/>
                </a:solidFill>
              </a:rPr>
              <a:t/>
            </a:r>
            <a:br>
              <a:rPr lang="es-ES" b="1" dirty="0" smtClean="0">
                <a:solidFill>
                  <a:srgbClr val="C00000"/>
                </a:solidFill>
              </a:rPr>
            </a:br>
            <a:r>
              <a:rPr lang="es-ES" b="1" dirty="0" smtClean="0"/>
              <a:t>- </a:t>
            </a:r>
            <a:r>
              <a:rPr lang="es-ES" sz="3600" b="1" dirty="0" smtClean="0"/>
              <a:t>Las </a:t>
            </a:r>
            <a:r>
              <a:rPr lang="es-ES" sz="3600" b="1" dirty="0"/>
              <a:t>emociones son </a:t>
            </a:r>
            <a:r>
              <a:rPr lang="es-ES" sz="3600" b="1" dirty="0" smtClean="0"/>
              <a:t>impulsos </a:t>
            </a:r>
            <a:r>
              <a:rPr lang="es-ES" sz="3600" b="1" dirty="0"/>
              <a:t>biológicos que nos empujan a actuar</a:t>
            </a:r>
            <a:r>
              <a:rPr lang="es-ES" sz="3600" b="1" dirty="0" smtClean="0"/>
              <a:t>.</a:t>
            </a:r>
            <a:br>
              <a:rPr lang="es-ES" sz="3600" b="1" dirty="0" smtClean="0"/>
            </a:br>
            <a:r>
              <a:rPr lang="es-ES" sz="3600" b="1" dirty="0"/>
              <a:t/>
            </a:r>
            <a:br>
              <a:rPr lang="es-ES" sz="3600" b="1" dirty="0"/>
            </a:br>
            <a:r>
              <a:rPr lang="es-ES" sz="3600" b="1" dirty="0" smtClean="0"/>
              <a:t>- No </a:t>
            </a:r>
            <a:r>
              <a:rPr lang="es-ES" sz="3600" b="1" dirty="0"/>
              <a:t>son ni buenas ni malas, son adaptativas</a:t>
            </a:r>
            <a:r>
              <a:rPr lang="es-ES" sz="3600" b="1" dirty="0" smtClean="0"/>
              <a:t>.</a:t>
            </a:r>
            <a:br>
              <a:rPr lang="es-ES" sz="3600" b="1" dirty="0" smtClean="0"/>
            </a:br>
            <a:r>
              <a:rPr lang="es-ES" sz="3600" b="1" dirty="0"/>
              <a:t/>
            </a:r>
            <a:br>
              <a:rPr lang="es-ES" sz="3600" b="1" dirty="0"/>
            </a:br>
            <a:r>
              <a:rPr lang="es-ES" sz="3600" b="1" dirty="0" smtClean="0"/>
              <a:t>- Las </a:t>
            </a:r>
            <a:r>
              <a:rPr lang="es-ES" sz="3600" b="1" dirty="0"/>
              <a:t>tienen todos los seres vivos</a:t>
            </a:r>
            <a:r>
              <a:rPr lang="es-ES" sz="3600" b="1" dirty="0" smtClean="0"/>
              <a:t>.</a:t>
            </a:r>
            <a:br>
              <a:rPr lang="es-ES" sz="3600" b="1" dirty="0" smtClean="0"/>
            </a:br>
            <a:r>
              <a:rPr lang="es-ES" sz="3600" b="1" dirty="0"/>
              <a:t/>
            </a:r>
            <a:br>
              <a:rPr lang="es-ES" sz="3600" b="1" dirty="0"/>
            </a:br>
            <a:r>
              <a:rPr lang="es-ES" sz="3600" b="1" dirty="0" smtClean="0"/>
              <a:t>- Nos </a:t>
            </a:r>
            <a:r>
              <a:rPr lang="es-ES" sz="3600" b="1" dirty="0"/>
              <a:t>permiten sobre todo </a:t>
            </a:r>
            <a:r>
              <a:rPr lang="es-ES" sz="3600" b="1" dirty="0" smtClean="0"/>
              <a:t>adaptarnos </a:t>
            </a:r>
            <a:r>
              <a:rPr lang="es-ES" sz="3600" b="1" dirty="0"/>
              <a:t>a</a:t>
            </a:r>
            <a:r>
              <a:rPr lang="es-ES" sz="3600" b="1" dirty="0" smtClean="0"/>
              <a:t> los diferentes ambientes.</a:t>
            </a:r>
            <a:br>
              <a:rPr lang="es-ES" sz="3600" b="1" dirty="0" smtClean="0"/>
            </a:br>
            <a:r>
              <a:rPr lang="es-ES" sz="3600" b="1" dirty="0"/>
              <a:t/>
            </a:r>
            <a:br>
              <a:rPr lang="es-ES" sz="3600" b="1" dirty="0"/>
            </a:br>
            <a:r>
              <a:rPr lang="es-ES" sz="3600" b="1" dirty="0" smtClean="0"/>
              <a:t>- Son </a:t>
            </a:r>
            <a:r>
              <a:rPr lang="es-ES" sz="3600" b="1" dirty="0"/>
              <a:t>la energía para actuar</a:t>
            </a:r>
            <a:r>
              <a:rPr lang="es-ES" b="1" dirty="0" smtClean="0"/>
              <a:t>.    </a:t>
            </a:r>
            <a:r>
              <a:rPr lang="es-ES" b="1" dirty="0"/>
              <a:t/>
            </a:r>
            <a:br>
              <a:rPr lang="es-ES" b="1" dirty="0"/>
            </a:br>
            <a:r>
              <a:rPr lang="es-ES" b="1" dirty="0"/>
              <a:t/>
            </a:r>
            <a:br>
              <a:rPr lang="es-ES" b="1" dirty="0"/>
            </a:br>
            <a:r>
              <a:rPr lang="es-ES" b="1" dirty="0"/>
              <a:t/>
            </a:r>
            <a:br>
              <a:rPr lang="es-ES" b="1" dirty="0"/>
            </a:br>
            <a:endParaRPr lang="es-ES" b="1" dirty="0"/>
          </a:p>
        </p:txBody>
      </p:sp>
      <p:pic>
        <p:nvPicPr>
          <p:cNvPr id="4" name="Imagen 3"/>
          <p:cNvPicPr>
            <a:picLocks noChangeAspect="1"/>
          </p:cNvPicPr>
          <p:nvPr/>
        </p:nvPicPr>
        <p:blipFill>
          <a:blip r:embed="rId2"/>
          <a:stretch>
            <a:fillRect/>
          </a:stretch>
        </p:blipFill>
        <p:spPr>
          <a:xfrm>
            <a:off x="8060267" y="3967339"/>
            <a:ext cx="4131733" cy="2890661"/>
          </a:xfrm>
          <a:prstGeom prst="rect">
            <a:avLst/>
          </a:prstGeom>
        </p:spPr>
      </p:pic>
    </p:spTree>
    <p:extLst>
      <p:ext uri="{BB962C8B-B14F-4D97-AF65-F5344CB8AC3E}">
        <p14:creationId xmlns:p14="http://schemas.microsoft.com/office/powerpoint/2010/main" val="41763676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7378" y="203201"/>
            <a:ext cx="11026422" cy="2302932"/>
          </a:xfrm>
        </p:spPr>
        <p:txBody>
          <a:bodyPr>
            <a:normAutofit fontScale="90000"/>
          </a:bodyPr>
          <a:lstStyle/>
          <a:p>
            <a:r>
              <a:rPr lang="es-ES" dirty="0" smtClean="0"/>
              <a:t>              </a:t>
            </a:r>
            <a:r>
              <a:rPr lang="es-ES" sz="5400" b="1" dirty="0" smtClean="0">
                <a:solidFill>
                  <a:srgbClr val="C00000"/>
                </a:solidFill>
              </a:rPr>
              <a:t>Las Emociones </a:t>
            </a:r>
            <a:r>
              <a:rPr lang="es-ES" sz="5400" b="1" dirty="0">
                <a:solidFill>
                  <a:srgbClr val="C00000"/>
                </a:solidFill>
              </a:rPr>
              <a:t>sin </a:t>
            </a:r>
            <a:r>
              <a:rPr lang="es-ES" sz="5400" b="1" dirty="0" smtClean="0">
                <a:solidFill>
                  <a:srgbClr val="C00000"/>
                </a:solidFill>
              </a:rPr>
              <a:t>gestión…</a:t>
            </a:r>
            <a:r>
              <a:rPr lang="es-ES" sz="5400" b="1" dirty="0">
                <a:solidFill>
                  <a:srgbClr val="C00000"/>
                </a:solidFill>
              </a:rPr>
              <a:t/>
            </a:r>
            <a:br>
              <a:rPr lang="es-ES" sz="5400" b="1" dirty="0">
                <a:solidFill>
                  <a:srgbClr val="C00000"/>
                </a:solidFill>
              </a:rPr>
            </a:br>
            <a:r>
              <a:rPr lang="es-ES" sz="5400" b="1" dirty="0" smtClean="0">
                <a:solidFill>
                  <a:srgbClr val="C00000"/>
                </a:solidFill>
              </a:rPr>
              <a:t>                </a:t>
            </a:r>
            <a:r>
              <a:rPr lang="es-ES" sz="5400" b="1" dirty="0">
                <a:solidFill>
                  <a:srgbClr val="C00000"/>
                </a:solidFill>
              </a:rPr>
              <a:t>Ellas toman el control</a:t>
            </a:r>
            <a:br>
              <a:rPr lang="es-ES" sz="5400" b="1" dirty="0">
                <a:solidFill>
                  <a:srgbClr val="C00000"/>
                </a:solidFill>
              </a:rPr>
            </a:br>
            <a:endParaRPr lang="es-ES" sz="5400" b="1" dirty="0">
              <a:solidFill>
                <a:srgbClr val="C00000"/>
              </a:solidFill>
            </a:endParaRPr>
          </a:p>
        </p:txBody>
      </p:sp>
      <p:pic>
        <p:nvPicPr>
          <p:cNvPr id="4" name="Marcador de contenido 3"/>
          <p:cNvPicPr>
            <a:picLocks noGrp="1" noChangeAspect="1"/>
          </p:cNvPicPr>
          <p:nvPr>
            <p:ph idx="1"/>
          </p:nvPr>
        </p:nvPicPr>
        <p:blipFill>
          <a:blip r:embed="rId2"/>
          <a:stretch>
            <a:fillRect/>
          </a:stretch>
        </p:blipFill>
        <p:spPr>
          <a:xfrm>
            <a:off x="2052580" y="2088445"/>
            <a:ext cx="6980525" cy="4399069"/>
          </a:xfrm>
          <a:prstGeom prst="rect">
            <a:avLst/>
          </a:prstGeom>
        </p:spPr>
      </p:pic>
    </p:spTree>
    <p:extLst>
      <p:ext uri="{BB962C8B-B14F-4D97-AF65-F5344CB8AC3E}">
        <p14:creationId xmlns:p14="http://schemas.microsoft.com/office/powerpoint/2010/main" val="36709028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779764"/>
          </a:xfrm>
        </p:spPr>
        <p:txBody>
          <a:bodyPr>
            <a:normAutofit fontScale="90000"/>
          </a:bodyPr>
          <a:lstStyle/>
          <a:p>
            <a:r>
              <a:rPr lang="es-ES" sz="5400" b="1" dirty="0" smtClean="0">
                <a:solidFill>
                  <a:srgbClr val="00B050"/>
                </a:solidFill>
              </a:rPr>
              <a:t>Para </a:t>
            </a:r>
            <a:r>
              <a:rPr lang="es-ES" sz="5400" b="1" dirty="0">
                <a:solidFill>
                  <a:srgbClr val="00B050"/>
                </a:solidFill>
              </a:rPr>
              <a:t>una buena gestión </a:t>
            </a:r>
            <a:r>
              <a:rPr lang="es-ES" sz="5400" b="1" dirty="0" smtClean="0">
                <a:solidFill>
                  <a:srgbClr val="00B050"/>
                </a:solidFill>
              </a:rPr>
              <a:t>emocional, necesitamos:</a:t>
            </a:r>
            <a:br>
              <a:rPr lang="es-ES" sz="5400" b="1" dirty="0" smtClean="0">
                <a:solidFill>
                  <a:srgbClr val="00B050"/>
                </a:solidFill>
              </a:rPr>
            </a:br>
            <a:endParaRPr lang="es-ES" sz="5400" b="1" dirty="0">
              <a:solidFill>
                <a:srgbClr val="00B050"/>
              </a:solidFill>
            </a:endParaRPr>
          </a:p>
        </p:txBody>
      </p:sp>
      <p:sp>
        <p:nvSpPr>
          <p:cNvPr id="3" name="Marcador de contenido 2"/>
          <p:cNvSpPr>
            <a:spLocks noGrp="1"/>
          </p:cNvSpPr>
          <p:nvPr>
            <p:ph idx="1"/>
          </p:nvPr>
        </p:nvSpPr>
        <p:spPr>
          <a:xfrm>
            <a:off x="838200" y="2065867"/>
            <a:ext cx="10515600" cy="4111096"/>
          </a:xfrm>
        </p:spPr>
        <p:txBody>
          <a:bodyPr>
            <a:noAutofit/>
          </a:bodyPr>
          <a:lstStyle/>
          <a:p>
            <a:pPr marL="0" indent="0">
              <a:buNone/>
            </a:pPr>
            <a:r>
              <a:rPr lang="es-ES" sz="5400" dirty="0">
                <a:solidFill>
                  <a:schemeClr val="accent2"/>
                </a:solidFill>
              </a:rPr>
              <a:t>* Conciencia</a:t>
            </a:r>
          </a:p>
          <a:p>
            <a:pPr marL="0" indent="0">
              <a:buNone/>
            </a:pPr>
            <a:r>
              <a:rPr lang="es-ES" sz="5400" dirty="0">
                <a:solidFill>
                  <a:schemeClr val="accent5"/>
                </a:solidFill>
              </a:rPr>
              <a:t>* P</a:t>
            </a:r>
            <a:r>
              <a:rPr lang="es-ES" sz="5400" dirty="0" smtClean="0">
                <a:solidFill>
                  <a:schemeClr val="accent5"/>
                </a:solidFill>
              </a:rPr>
              <a:t>ermiso</a:t>
            </a:r>
            <a:endParaRPr lang="es-ES" sz="5400" dirty="0">
              <a:solidFill>
                <a:schemeClr val="accent5"/>
              </a:solidFill>
            </a:endParaRPr>
          </a:p>
          <a:p>
            <a:pPr marL="0" indent="0">
              <a:buNone/>
            </a:pPr>
            <a:r>
              <a:rPr lang="es-ES" sz="5400" dirty="0">
                <a:solidFill>
                  <a:schemeClr val="accent2">
                    <a:lumMod val="50000"/>
                  </a:schemeClr>
                </a:solidFill>
              </a:rPr>
              <a:t>* </a:t>
            </a:r>
            <a:r>
              <a:rPr lang="es-ES" sz="5400" dirty="0" smtClean="0">
                <a:solidFill>
                  <a:schemeClr val="accent2">
                    <a:lumMod val="50000"/>
                  </a:schemeClr>
                </a:solidFill>
              </a:rPr>
              <a:t>Observar                   </a:t>
            </a:r>
            <a:endParaRPr lang="es-ES" sz="5400" dirty="0">
              <a:solidFill>
                <a:schemeClr val="accent2">
                  <a:lumMod val="50000"/>
                </a:schemeClr>
              </a:solidFill>
            </a:endParaRPr>
          </a:p>
          <a:p>
            <a:pPr marL="0" indent="0">
              <a:buNone/>
            </a:pPr>
            <a:r>
              <a:rPr lang="es-ES" sz="5400" dirty="0">
                <a:solidFill>
                  <a:srgbClr val="7030A0"/>
                </a:solidFill>
              </a:rPr>
              <a:t>* Sentir </a:t>
            </a:r>
          </a:p>
          <a:p>
            <a:pPr marL="0" indent="0">
              <a:buNone/>
            </a:pPr>
            <a:r>
              <a:rPr lang="es-ES" sz="5400" dirty="0">
                <a:solidFill>
                  <a:srgbClr val="00B0F0"/>
                </a:solidFill>
              </a:rPr>
              <a:t>* </a:t>
            </a:r>
            <a:r>
              <a:rPr lang="es-ES" sz="5400" dirty="0" smtClean="0">
                <a:solidFill>
                  <a:srgbClr val="00B0F0"/>
                </a:solidFill>
              </a:rPr>
              <a:t>Aceptar</a:t>
            </a:r>
            <a:endParaRPr lang="es-ES" sz="5400" dirty="0">
              <a:solidFill>
                <a:srgbClr val="00B0F0"/>
              </a:solidFill>
            </a:endParaRPr>
          </a:p>
        </p:txBody>
      </p:sp>
      <p:pic>
        <p:nvPicPr>
          <p:cNvPr id="4" name="Imagen 3"/>
          <p:cNvPicPr>
            <a:picLocks noChangeAspect="1"/>
          </p:cNvPicPr>
          <p:nvPr/>
        </p:nvPicPr>
        <p:blipFill>
          <a:blip r:embed="rId2"/>
          <a:stretch>
            <a:fillRect/>
          </a:stretch>
        </p:blipFill>
        <p:spPr>
          <a:xfrm>
            <a:off x="6850957" y="2540001"/>
            <a:ext cx="4257310" cy="3500482"/>
          </a:xfrm>
          <a:prstGeom prst="rect">
            <a:avLst/>
          </a:prstGeom>
        </p:spPr>
      </p:pic>
    </p:spTree>
    <p:extLst>
      <p:ext uri="{BB962C8B-B14F-4D97-AF65-F5344CB8AC3E}">
        <p14:creationId xmlns:p14="http://schemas.microsoft.com/office/powerpoint/2010/main" val="2933710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49956"/>
            <a:ext cx="10586156" cy="1738489"/>
          </a:xfrm>
        </p:spPr>
        <p:txBody>
          <a:bodyPr/>
          <a:lstStyle/>
          <a:p>
            <a:r>
              <a:rPr lang="es-ES" dirty="0" smtClean="0">
                <a:solidFill>
                  <a:srgbClr val="FF66CC"/>
                </a:solidFill>
              </a:rPr>
              <a:t>                       </a:t>
            </a:r>
            <a:r>
              <a:rPr lang="es-ES" dirty="0" smtClean="0">
                <a:solidFill>
                  <a:srgbClr val="FF66CC"/>
                </a:solidFill>
              </a:rPr>
              <a:t>    </a:t>
            </a:r>
            <a:r>
              <a:rPr lang="es-ES" sz="4800" dirty="0" smtClean="0">
                <a:solidFill>
                  <a:srgbClr val="FF66CC"/>
                </a:solidFill>
                <a:latin typeface="Arial Black" panose="020B0A04020102020204" pitchFamily="34" charset="0"/>
              </a:rPr>
              <a:t>DÍA </a:t>
            </a:r>
            <a:r>
              <a:rPr lang="es-ES" sz="4800" dirty="0" smtClean="0">
                <a:solidFill>
                  <a:srgbClr val="FF66CC"/>
                </a:solidFill>
                <a:latin typeface="Arial Black" panose="020B0A04020102020204" pitchFamily="34" charset="0"/>
              </a:rPr>
              <a:t>1</a:t>
            </a:r>
            <a:endParaRPr lang="es-ES" sz="4800" dirty="0">
              <a:solidFill>
                <a:srgbClr val="FF66CC"/>
              </a:solidFill>
              <a:latin typeface="Arial Black" panose="020B0A04020102020204" pitchFamily="34" charset="0"/>
            </a:endParaRPr>
          </a:p>
        </p:txBody>
      </p:sp>
      <p:sp>
        <p:nvSpPr>
          <p:cNvPr id="3" name="Marcador de contenido 2"/>
          <p:cNvSpPr>
            <a:spLocks noGrp="1"/>
          </p:cNvSpPr>
          <p:nvPr>
            <p:ph idx="1"/>
          </p:nvPr>
        </p:nvSpPr>
        <p:spPr>
          <a:xfrm>
            <a:off x="79022" y="891822"/>
            <a:ext cx="12112977" cy="5048075"/>
          </a:xfrm>
        </p:spPr>
        <p:txBody>
          <a:bodyPr>
            <a:normAutofit/>
          </a:bodyPr>
          <a:lstStyle/>
          <a:p>
            <a:pPr marL="0" indent="0">
              <a:buNone/>
            </a:pPr>
            <a:r>
              <a:rPr lang="es-ES" dirty="0" smtClean="0"/>
              <a:t>Para dar inicio al primer día te sugiero que tengas un cuaderno o una libreta donde vayas apuntando todo tu recorrido, así al final podrás evaluar cómo comenzaste y a dónde has llegado… Te encantará tu transformación…</a:t>
            </a:r>
          </a:p>
          <a:p>
            <a:pPr marL="0" indent="0">
              <a:buNone/>
            </a:pPr>
            <a:r>
              <a:rPr lang="es-ES" b="1" dirty="0" smtClean="0">
                <a:solidFill>
                  <a:srgbClr val="0070C0"/>
                </a:solidFill>
              </a:rPr>
              <a:t>¡¡Manos a la obra!!...</a:t>
            </a:r>
            <a:r>
              <a:rPr lang="es-ES" dirty="0" smtClean="0"/>
              <a:t>  </a:t>
            </a:r>
          </a:p>
          <a:p>
            <a:pPr marL="0" indent="0">
              <a:buNone/>
            </a:pPr>
            <a:r>
              <a:rPr lang="es-ES" dirty="0" smtClean="0"/>
              <a:t>Comenzamos a </a:t>
            </a:r>
            <a:r>
              <a:rPr lang="es-ES" dirty="0"/>
              <a:t>escribir todo lo que nos enfada, nos produce rabia, ira, cólera, lo que nos desagrada y lo que nos molesta de algo o </a:t>
            </a:r>
            <a:r>
              <a:rPr lang="es-ES" dirty="0" smtClean="0"/>
              <a:t>alguien…escríbelo todo, así como lo vas sintiendo, no te guardes nada</a:t>
            </a:r>
            <a:r>
              <a:rPr lang="es-ES" dirty="0" smtClean="0"/>
              <a:t>… sobre todo sin juicios, observa… permite sentirla…acepta lo que sientes…y si es posible nombra esa emoción…</a:t>
            </a:r>
            <a:endParaRPr lang="es-ES" dirty="0" smtClean="0"/>
          </a:p>
          <a:p>
            <a:pPr marL="0" indent="0">
              <a:buNone/>
            </a:pPr>
            <a:r>
              <a:rPr lang="es-ES" dirty="0" smtClean="0"/>
              <a:t>Así que comienza apuntando todas aquellas emociones que sientas… </a:t>
            </a:r>
            <a:endParaRPr lang="es-ES" dirty="0" smtClean="0"/>
          </a:p>
          <a:p>
            <a:pPr marL="0" indent="0">
              <a:buNone/>
            </a:pPr>
            <a:r>
              <a:rPr lang="es-ES" dirty="0" smtClean="0"/>
              <a:t>Tómate todo el tiempo que necesites…</a:t>
            </a:r>
            <a:endParaRPr lang="es-ES" dirty="0" smtClean="0"/>
          </a:p>
          <a:p>
            <a:pPr marL="0" indent="0">
              <a:buNone/>
            </a:pPr>
            <a:r>
              <a:rPr lang="es-ES" dirty="0"/>
              <a:t> </a:t>
            </a:r>
            <a:r>
              <a:rPr lang="es-ES" dirty="0" smtClean="0"/>
              <a:t>                                         </a:t>
            </a:r>
            <a:endParaRPr lang="es-ES" dirty="0"/>
          </a:p>
        </p:txBody>
      </p:sp>
      <p:pic>
        <p:nvPicPr>
          <p:cNvPr id="4" name="Imagen 3"/>
          <p:cNvPicPr>
            <a:picLocks noChangeAspect="1"/>
          </p:cNvPicPr>
          <p:nvPr/>
        </p:nvPicPr>
        <p:blipFill>
          <a:blip r:embed="rId2"/>
          <a:stretch>
            <a:fillRect/>
          </a:stretch>
        </p:blipFill>
        <p:spPr>
          <a:xfrm>
            <a:off x="8874705" y="4910666"/>
            <a:ext cx="3317294" cy="1947334"/>
          </a:xfrm>
          <a:prstGeom prst="rect">
            <a:avLst/>
          </a:prstGeom>
        </p:spPr>
      </p:pic>
    </p:spTree>
    <p:extLst>
      <p:ext uri="{BB962C8B-B14F-4D97-AF65-F5344CB8AC3E}">
        <p14:creationId xmlns:p14="http://schemas.microsoft.com/office/powerpoint/2010/main" val="31478735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440267"/>
            <a:ext cx="10515600" cy="1964267"/>
          </a:xfrm>
        </p:spPr>
        <p:txBody>
          <a:bodyPr>
            <a:normAutofit/>
          </a:bodyPr>
          <a:lstStyle/>
          <a:p>
            <a:r>
              <a:rPr lang="es-ES" sz="5400" dirty="0" smtClean="0">
                <a:solidFill>
                  <a:srgbClr val="00B050"/>
                </a:solidFill>
                <a:latin typeface="Arial Black" panose="020B0A04020102020204" pitchFamily="34" charset="0"/>
              </a:rPr>
              <a:t>              Día 2</a:t>
            </a:r>
            <a:endParaRPr lang="es-ES" sz="5400" dirty="0">
              <a:solidFill>
                <a:srgbClr val="00B050"/>
              </a:solidFill>
              <a:latin typeface="Arial Black" panose="020B0A04020102020204" pitchFamily="34" charset="0"/>
            </a:endParaRPr>
          </a:p>
        </p:txBody>
      </p:sp>
      <p:sp>
        <p:nvSpPr>
          <p:cNvPr id="3" name="Marcador de contenido 2"/>
          <p:cNvSpPr>
            <a:spLocks noGrp="1"/>
          </p:cNvSpPr>
          <p:nvPr>
            <p:ph idx="1"/>
          </p:nvPr>
        </p:nvSpPr>
        <p:spPr>
          <a:xfrm>
            <a:off x="169333" y="1128889"/>
            <a:ext cx="11875911" cy="5373511"/>
          </a:xfrm>
        </p:spPr>
        <p:txBody>
          <a:bodyPr/>
          <a:lstStyle/>
          <a:p>
            <a:pPr marL="0" indent="0">
              <a:buNone/>
            </a:pPr>
            <a:r>
              <a:rPr lang="es-ES" dirty="0" smtClean="0"/>
              <a:t>En este segundo día buscaremos, de todo lo apuntado el día anterior, aquella emoción que nos provoque dolor, puede ser la ira, la rabia, la indiferencia, la frustración, el miedo… o cualquiera que tú escojas…</a:t>
            </a:r>
          </a:p>
          <a:p>
            <a:pPr marL="0" indent="0">
              <a:buNone/>
            </a:pPr>
            <a:r>
              <a:rPr lang="es-ES" dirty="0" smtClean="0"/>
              <a:t>Luego apuntaremos esa emoción y buscaremos una situación en la que hemos sentido esa emoción, nos permitimos sentirla, sin </a:t>
            </a:r>
            <a:r>
              <a:rPr lang="es-ES" dirty="0"/>
              <a:t>c</a:t>
            </a:r>
            <a:r>
              <a:rPr lang="es-ES" dirty="0" smtClean="0"/>
              <a:t>ensuras y sin juicios… observándola… a ver qué mensaje nos está dejando…</a:t>
            </a:r>
          </a:p>
          <a:p>
            <a:pPr marL="0" indent="0">
              <a:buNone/>
            </a:pPr>
            <a:r>
              <a:rPr lang="es-ES" dirty="0" smtClean="0"/>
              <a:t>Sobre todo observa en qué parte de tu cuerpo sientes esa emoción y pon tus manos allí donde la estás sintiendo…respirando muy profundamente… </a:t>
            </a:r>
          </a:p>
          <a:p>
            <a:pPr marL="0" indent="0">
              <a:buNone/>
            </a:pPr>
            <a:r>
              <a:rPr lang="es-ES" dirty="0" smtClean="0"/>
              <a:t>Si sientes ganas de llorar, llora; si tienes ganas de dar golpes en el suelo, hazlo; si tienes ganas de gritar, grita… has lo que sientas para que salga esa emoción…</a:t>
            </a:r>
          </a:p>
          <a:p>
            <a:pPr marL="0" indent="0">
              <a:buNone/>
            </a:pPr>
            <a:r>
              <a:rPr lang="es-ES" dirty="0" smtClean="0"/>
              <a:t>Recuerda: Siempre es mejor fuera que dentro. </a:t>
            </a:r>
            <a:endParaRPr lang="es-E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0311" y="5403606"/>
            <a:ext cx="1941689" cy="1454393"/>
          </a:xfrm>
          <a:prstGeom prst="rect">
            <a:avLst/>
          </a:prstGeom>
        </p:spPr>
      </p:pic>
    </p:spTree>
    <p:extLst>
      <p:ext uri="{BB962C8B-B14F-4D97-AF65-F5344CB8AC3E}">
        <p14:creationId xmlns:p14="http://schemas.microsoft.com/office/powerpoint/2010/main" val="1061883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1219199"/>
          </a:xfrm>
        </p:spPr>
        <p:txBody>
          <a:bodyPr/>
          <a:lstStyle/>
          <a:p>
            <a:r>
              <a:rPr lang="es-ES" dirty="0" smtClean="0"/>
              <a:t>                         </a:t>
            </a:r>
            <a:r>
              <a:rPr lang="es-ES" sz="4800" dirty="0" smtClean="0">
                <a:solidFill>
                  <a:srgbClr val="4CBC14"/>
                </a:solidFill>
                <a:latin typeface="Arial Black" panose="020B0A04020102020204" pitchFamily="34" charset="0"/>
              </a:rPr>
              <a:t>Día 3</a:t>
            </a:r>
            <a:endParaRPr lang="es-ES" sz="4800" dirty="0">
              <a:solidFill>
                <a:srgbClr val="4CBC14"/>
              </a:solidFill>
              <a:latin typeface="Arial Black" panose="020B0A04020102020204" pitchFamily="34" charset="0"/>
            </a:endParaRPr>
          </a:p>
        </p:txBody>
      </p:sp>
      <p:sp>
        <p:nvSpPr>
          <p:cNvPr id="3" name="Marcador de contenido 2"/>
          <p:cNvSpPr>
            <a:spLocks noGrp="1"/>
          </p:cNvSpPr>
          <p:nvPr>
            <p:ph idx="1"/>
          </p:nvPr>
        </p:nvSpPr>
        <p:spPr>
          <a:xfrm>
            <a:off x="180109" y="1038578"/>
            <a:ext cx="11899002" cy="5570041"/>
          </a:xfrm>
        </p:spPr>
        <p:txBody>
          <a:bodyPr>
            <a:normAutofit/>
          </a:bodyPr>
          <a:lstStyle/>
          <a:p>
            <a:pPr marL="0" indent="0">
              <a:buNone/>
            </a:pPr>
            <a:r>
              <a:rPr lang="es-ES" dirty="0" smtClean="0"/>
              <a:t>En este día haremos lo siguiente:</a:t>
            </a:r>
          </a:p>
          <a:p>
            <a:pPr marL="0" indent="0">
              <a:buNone/>
            </a:pPr>
            <a:r>
              <a:rPr lang="es-ES" dirty="0" smtClean="0"/>
              <a:t>1) Busca un espacio tranquilo, en donde puedas estar relajado/a sin interrupciones.</a:t>
            </a:r>
          </a:p>
          <a:p>
            <a:pPr marL="0" indent="0">
              <a:buNone/>
            </a:pPr>
            <a:r>
              <a:rPr lang="es-ES" dirty="0" smtClean="0"/>
              <a:t>2) Siéntate con la espalda erguida, cierra los ojos y piensa </a:t>
            </a:r>
            <a:r>
              <a:rPr lang="es-ES" dirty="0"/>
              <a:t>e</a:t>
            </a:r>
            <a:r>
              <a:rPr lang="es-ES" dirty="0" smtClean="0"/>
              <a:t>n esa emoción que has elegido para trabajarla.</a:t>
            </a:r>
          </a:p>
          <a:p>
            <a:pPr marL="0" indent="0">
              <a:buNone/>
            </a:pPr>
            <a:r>
              <a:rPr lang="es-ES" dirty="0" smtClean="0"/>
              <a:t>3) Permítete sentirla sin ningún tipo de juicios.</a:t>
            </a:r>
          </a:p>
          <a:p>
            <a:pPr marL="0" indent="0">
              <a:buNone/>
            </a:pPr>
            <a:r>
              <a:rPr lang="es-ES" dirty="0" smtClean="0"/>
              <a:t>4) Ahora observa a dónde te lleva esa emoción, a lo mejor te lleva a recuerdos de tu infancia en donde has sentido la misma emoción, escucha el mensaje que te deja.</a:t>
            </a:r>
          </a:p>
          <a:p>
            <a:pPr marL="0" indent="0">
              <a:buNone/>
            </a:pPr>
            <a:r>
              <a:rPr lang="es-ES" dirty="0" smtClean="0"/>
              <a:t>5) ¿Qué sensación física te produce? ¿Dónde la sientes?</a:t>
            </a:r>
          </a:p>
          <a:p>
            <a:pPr marL="0" indent="0">
              <a:buNone/>
            </a:pPr>
            <a:r>
              <a:rPr lang="es-ES" dirty="0" smtClean="0"/>
              <a:t>6) Por último acéptala sin ningún tipo de juicios, respira profundamente…y deja que salga…</a:t>
            </a:r>
            <a:endParaRPr lang="es-E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1956" y="1"/>
            <a:ext cx="2190044" cy="1715910"/>
          </a:xfrm>
          <a:prstGeom prst="rect">
            <a:avLst/>
          </a:prstGeom>
        </p:spPr>
      </p:pic>
    </p:spTree>
    <p:extLst>
      <p:ext uri="{BB962C8B-B14F-4D97-AF65-F5344CB8AC3E}">
        <p14:creationId xmlns:p14="http://schemas.microsoft.com/office/powerpoint/2010/main" val="132361776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10078</TotalTime>
  <Words>907</Words>
  <Application>Microsoft Office PowerPoint</Application>
  <PresentationFormat>Panorámica</PresentationFormat>
  <Paragraphs>62</Paragraphs>
  <Slides>14</Slides>
  <Notes>0</Notes>
  <HiddenSlides>0</HiddenSlides>
  <MMClips>3</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14</vt:i4>
      </vt:variant>
    </vt:vector>
  </HeadingPairs>
  <TitlesOfParts>
    <vt:vector size="20" baseType="lpstr">
      <vt:lpstr>Arial</vt:lpstr>
      <vt:lpstr>Arial Black</vt:lpstr>
      <vt:lpstr>Calibri</vt:lpstr>
      <vt:lpstr>Calibri Light</vt:lpstr>
      <vt:lpstr>Fugaz One</vt:lpstr>
      <vt:lpstr>Tema de Office</vt:lpstr>
      <vt:lpstr> 7 Días Liberando Emociones</vt:lpstr>
      <vt:lpstr>Presentación de PowerPoint</vt:lpstr>
      <vt:lpstr>                       Comencemos…</vt:lpstr>
      <vt:lpstr>Pero… ¿Qué son las emociones?  - Las emociones son impulsos biológicos que nos empujan a actuar.  - No son ni buenas ni malas, son adaptativas.  - Las tienen todos los seres vivos.  - Nos permiten sobre todo adaptarnos a los diferentes ambientes.  - Son la energía para actuar.       </vt:lpstr>
      <vt:lpstr>              Las Emociones sin gestión…                 Ellas toman el control </vt:lpstr>
      <vt:lpstr>Para una buena gestión emocional, necesitamos: </vt:lpstr>
      <vt:lpstr>                           DÍA 1</vt:lpstr>
      <vt:lpstr>              Día 2</vt:lpstr>
      <vt:lpstr>                         Día 3</vt:lpstr>
      <vt:lpstr>               Día 4</vt:lpstr>
      <vt:lpstr>Presentación de PowerPoint</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 Días Liberando Emociones</dc:title>
  <dc:creator>LILIAN COLMAN</dc:creator>
  <cp:lastModifiedBy>LILIAN COLMAN</cp:lastModifiedBy>
  <cp:revision>41</cp:revision>
  <dcterms:created xsi:type="dcterms:W3CDTF">2021-01-14T18:45:02Z</dcterms:created>
  <dcterms:modified xsi:type="dcterms:W3CDTF">2022-01-12T19:06:09Z</dcterms:modified>
</cp:coreProperties>
</file>